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6" r:id="rId3"/>
    <p:sldId id="267" r:id="rId4"/>
    <p:sldId id="257" r:id="rId5"/>
    <p:sldId id="258" r:id="rId6"/>
    <p:sldId id="270" r:id="rId7"/>
    <p:sldId id="261" r:id="rId8"/>
    <p:sldId id="263" r:id="rId9"/>
    <p:sldId id="269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7863E0F-63D8-483F-B232-9B654DE4B99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1F0E119-6724-431A-8BEB-F92FB59C3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3E0F-63D8-483F-B232-9B654DE4B99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0E119-6724-431A-8BEB-F92FB59C3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3E0F-63D8-483F-B232-9B654DE4B99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0E119-6724-431A-8BEB-F92FB59C3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3E0F-63D8-483F-B232-9B654DE4B99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0E119-6724-431A-8BEB-F92FB59C3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7863E0F-63D8-483F-B232-9B654DE4B99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1F0E119-6724-431A-8BEB-F92FB59C36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7863E0F-63D8-483F-B232-9B654DE4B99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1F0E119-6724-431A-8BEB-F92FB59C3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3E0F-63D8-483F-B232-9B654DE4B99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0E119-6724-431A-8BEB-F92FB59C3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3E0F-63D8-483F-B232-9B654DE4B99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0E119-6724-431A-8BEB-F92FB59C3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3E0F-63D8-483F-B232-9B654DE4B99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0E119-6724-431A-8BEB-F92FB59C3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3E0F-63D8-483F-B232-9B654DE4B99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0E119-6724-431A-8BEB-F92FB59C3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3E0F-63D8-483F-B232-9B654DE4B99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0E119-6724-431A-8BEB-F92FB59C3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7863E0F-63D8-483F-B232-9B654DE4B99B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91F0E119-6724-431A-8BEB-F92FB59C36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836713"/>
            <a:ext cx="8458200" cy="30352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Тема.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Сочетания.    </a:t>
            </a:r>
            <a:r>
              <a:rPr lang="ru-RU" b="1" dirty="0" smtClean="0"/>
              <a:t>Размещения.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88742"/>
          </a:xfrm>
        </p:spPr>
        <p:txBody>
          <a:bodyPr/>
          <a:lstStyle/>
          <a:p>
            <a:pPr algn="ctr">
              <a:buNone/>
            </a:pPr>
            <a:r>
              <a:rPr lang="ru-RU" sz="4400" b="1" dirty="0" smtClean="0"/>
              <a:t>Цели урока:</a:t>
            </a:r>
            <a:r>
              <a:rPr lang="ru-RU" sz="4400" dirty="0" smtClean="0"/>
              <a:t> </a:t>
            </a:r>
          </a:p>
          <a:p>
            <a:pPr algn="ctr">
              <a:buNone/>
            </a:pPr>
            <a:endParaRPr lang="ru-RU" sz="4400" dirty="0" smtClean="0"/>
          </a:p>
          <a:p>
            <a:pPr algn="ctr">
              <a:buNone/>
            </a:pPr>
            <a:r>
              <a:rPr lang="ru-RU" sz="4400" dirty="0" smtClean="0"/>
              <a:t>рассмотреть основное</a:t>
            </a:r>
          </a:p>
          <a:p>
            <a:pPr algn="ctr">
              <a:buNone/>
            </a:pPr>
            <a:r>
              <a:rPr lang="ru-RU" sz="4400" dirty="0" smtClean="0"/>
              <a:t>понятие теории</a:t>
            </a:r>
          </a:p>
          <a:p>
            <a:pPr algn="ctr">
              <a:buNone/>
            </a:pPr>
            <a:r>
              <a:rPr lang="ru-RU" sz="4400" dirty="0" smtClean="0"/>
              <a:t>комбинаторики –</a:t>
            </a:r>
          </a:p>
          <a:p>
            <a:pPr algn="ctr">
              <a:buNone/>
            </a:pPr>
            <a:r>
              <a:rPr lang="ru-RU" sz="4400" dirty="0" smtClean="0"/>
              <a:t>размещения; готовить к сдаче</a:t>
            </a:r>
          </a:p>
          <a:p>
            <a:pPr algn="ctr">
              <a:buNone/>
            </a:pPr>
            <a:r>
              <a:rPr lang="ru-RU" sz="4400" dirty="0" smtClean="0"/>
              <a:t>ЕГЭ по математике.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857250"/>
            <a:ext cx="8229600" cy="5716588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Задачи урока:</a:t>
            </a:r>
            <a:endParaRPr lang="ru-RU" dirty="0" smtClean="0"/>
          </a:p>
          <a:p>
            <a:pPr lvl="0"/>
            <a:r>
              <a:rPr lang="ru-RU" b="1" i="1" dirty="0" smtClean="0"/>
              <a:t>образовательные</a:t>
            </a:r>
            <a:r>
              <a:rPr lang="ru-RU" dirty="0" smtClean="0"/>
              <a:t>: дать специальное название одному из видов комбинаций – размещения, вывести комбинаторную формулу вычисления размещений; формировать умения вычислять число размещений при решении задач, закрепить  понятия сочетания и числа перестановок;</a:t>
            </a:r>
          </a:p>
          <a:p>
            <a:pPr lvl="0"/>
            <a:r>
              <a:rPr lang="ru-RU" b="1" i="1" dirty="0" smtClean="0"/>
              <a:t>воспитательные</a:t>
            </a:r>
            <a:r>
              <a:rPr lang="ru-RU" dirty="0" smtClean="0"/>
              <a:t>: воспитание умения слушать и вступать в диалог, участвовать в коллективном обсуждении проблем;</a:t>
            </a:r>
          </a:p>
          <a:p>
            <a:pPr lvl="0"/>
            <a:r>
              <a:rPr lang="ru-RU" b="1" i="1" dirty="0" smtClean="0"/>
              <a:t>развивающие</a:t>
            </a:r>
            <a:r>
              <a:rPr lang="ru-RU" dirty="0" smtClean="0"/>
              <a:t>: развитие умения анализировать, обобщать изучаемые факты, выделять и сравнивать существенные признаки, выбирать  наиболее эффективные способы решения задач в зависимости от конкретных условий..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77784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pPr algn="ctr"/>
            <a:r>
              <a:rPr lang="ru-RU" sz="4000" b="1" dirty="0" smtClean="0"/>
              <a:t>Самостоятельная работа</a:t>
            </a:r>
          </a:p>
          <a:p>
            <a:endParaRPr lang="ru-RU" dirty="0" smtClean="0"/>
          </a:p>
          <a:p>
            <a:r>
              <a:rPr lang="ru-RU" dirty="0" smtClean="0"/>
              <a:t>а) В детском лагере на каждого ученика полагается 70г. сахара в день. В лагере 172 человека. Сколько килограммовых пачек сахара понадобится на весь лагерь на 7 дней? В ответе запишите минимальное число пачек, необходимое чтобы обеспечить каждого ученика сахаром по норме на указанный срок.</a:t>
            </a:r>
          </a:p>
          <a:p>
            <a:r>
              <a:rPr lang="ru-RU" dirty="0" smtClean="0"/>
              <a:t>  </a:t>
            </a:r>
          </a:p>
          <a:p>
            <a:r>
              <a:rPr lang="ru-RU" dirty="0" smtClean="0"/>
              <a:t>б) Одного рулона обоев хватает для оклейки полосы от пола до потолка шириной 1,6м.  Сколько рулонов обоев нужно купить для оклейки прямоугольной комнаты длиной 4,1м. и шириной 2,3м?  (Считать, что в комнате нет ни окон ни дверей).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в) Из 8 учеников жеребьевкой выбирают группу болельщиков, состоящую из 3 человек (разыгрывают 3 билета на хоккей). Сколько всего существует различных вариантов состава такой группы болельщиков?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en-US" dirty="0" smtClean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57200" y="571500"/>
            <a:ext cx="8229600" cy="6002338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b="1" dirty="0" smtClean="0"/>
              <a:t>Определение 3. </a:t>
            </a:r>
          </a:p>
          <a:p>
            <a:pPr algn="ctr"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  </a:t>
            </a:r>
            <a:r>
              <a:rPr lang="ru-RU" sz="3600" b="1" dirty="0" smtClean="0"/>
              <a:t>Число всех выборов двух элементов с учётом их порядка из </a:t>
            </a:r>
            <a:r>
              <a:rPr lang="en-US" sz="3600" b="1" dirty="0" smtClean="0"/>
              <a:t>n</a:t>
            </a:r>
            <a:r>
              <a:rPr lang="ru-RU" sz="3600" b="1" dirty="0" smtClean="0"/>
              <a:t> данных называют числом размещений из </a:t>
            </a:r>
            <a:r>
              <a:rPr lang="en-US" sz="3600" b="1" dirty="0" smtClean="0"/>
              <a:t>n </a:t>
            </a:r>
            <a:r>
              <a:rPr lang="ru-RU" sz="3600" b="1" dirty="0" smtClean="0"/>
              <a:t>по 2 и</a:t>
            </a:r>
            <a:endParaRPr lang="en-US" sz="3600" b="1" dirty="0" smtClean="0"/>
          </a:p>
          <a:p>
            <a:pPr>
              <a:buNone/>
            </a:pPr>
            <a:r>
              <a:rPr lang="en-US" sz="3600" b="1" dirty="0" smtClean="0"/>
              <a:t>                                       </a:t>
            </a:r>
            <a:r>
              <a:rPr lang="en-US" sz="1800" dirty="0" smtClean="0"/>
              <a:t>2</a:t>
            </a:r>
          </a:p>
          <a:p>
            <a:pPr>
              <a:buNone/>
            </a:pPr>
            <a:r>
              <a:rPr lang="en-US" sz="3600" b="1" dirty="0" smtClean="0"/>
              <a:t> </a:t>
            </a:r>
            <a:r>
              <a:rPr lang="ru-RU" sz="3600" b="1" dirty="0" smtClean="0"/>
              <a:t> обозначают </a:t>
            </a:r>
            <a:r>
              <a:rPr lang="ru-RU" sz="3600" dirty="0" smtClean="0"/>
              <a:t>        А</a:t>
            </a:r>
            <a:r>
              <a:rPr lang="en-US" sz="2000" dirty="0" smtClean="0"/>
              <a:t>n</a:t>
            </a:r>
            <a:r>
              <a:rPr lang="ru-RU" sz="3600" dirty="0" smtClean="0"/>
              <a:t>= </a:t>
            </a:r>
            <a:r>
              <a:rPr lang="en-US" sz="3600" dirty="0" smtClean="0"/>
              <a:t>n (n-1)</a:t>
            </a:r>
            <a:endParaRPr lang="ru-RU" sz="3600" dirty="0" smtClean="0"/>
          </a:p>
          <a:p>
            <a:endParaRPr lang="ru-RU" dirty="0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57200" y="571500"/>
            <a:ext cx="8229600" cy="6002338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b="1" dirty="0" smtClean="0"/>
              <a:t>Определение </a:t>
            </a:r>
            <a:r>
              <a:rPr lang="ru-RU" b="1" dirty="0" smtClean="0"/>
              <a:t>4. </a:t>
            </a:r>
            <a:endParaRPr lang="ru-RU" b="1" dirty="0" smtClean="0"/>
          </a:p>
          <a:p>
            <a:pPr algn="ctr"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b="1" dirty="0" smtClean="0"/>
              <a:t>Число всех выборов </a:t>
            </a:r>
            <a:r>
              <a:rPr lang="en-US" b="1" dirty="0" smtClean="0"/>
              <a:t>k</a:t>
            </a:r>
            <a:r>
              <a:rPr lang="ru-RU" b="1" dirty="0" smtClean="0"/>
              <a:t> элементов из </a:t>
            </a:r>
            <a:r>
              <a:rPr lang="en-US" b="1" dirty="0" smtClean="0"/>
              <a:t>n</a:t>
            </a:r>
            <a:r>
              <a:rPr lang="ru-RU" b="1" dirty="0" smtClean="0"/>
              <a:t> данных с учётом их порядка называют числом размещений из </a:t>
            </a:r>
            <a:r>
              <a:rPr lang="en-US" b="1" dirty="0" smtClean="0"/>
              <a:t>n</a:t>
            </a:r>
            <a:r>
              <a:rPr lang="ru-RU" b="1" dirty="0" smtClean="0"/>
              <a:t>элементов по </a:t>
            </a:r>
            <a:r>
              <a:rPr lang="en-US" b="1" dirty="0" smtClean="0"/>
              <a:t>k</a:t>
            </a:r>
            <a:r>
              <a:rPr lang="ru-RU" b="1" dirty="0" smtClean="0"/>
              <a:t>. </a:t>
            </a:r>
            <a:r>
              <a:rPr lang="ru-RU" b="1" dirty="0" smtClean="0"/>
              <a:t> </a:t>
            </a:r>
            <a:endParaRPr lang="en-US" sz="3600" b="1" dirty="0" smtClean="0"/>
          </a:p>
          <a:p>
            <a:pPr>
              <a:buNone/>
            </a:pPr>
            <a:r>
              <a:rPr lang="en-US" sz="3600" b="1" dirty="0" smtClean="0"/>
              <a:t>                                       </a:t>
            </a:r>
            <a:endParaRPr lang="ru-RU" sz="3600" dirty="0" smtClean="0"/>
          </a:p>
          <a:p>
            <a:endParaRPr lang="ru-RU" dirty="0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4221088"/>
            <a:ext cx="6696744" cy="180020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315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/>
              <a:t>Самостоятельная работа</a:t>
            </a:r>
            <a:endParaRPr lang="en-US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Пример. </a:t>
            </a:r>
            <a:r>
              <a:rPr lang="en-US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    Группа </a:t>
            </a:r>
            <a:r>
              <a:rPr lang="ru-RU" dirty="0" smtClean="0"/>
              <a:t>учащихся изучает 7 учебных дисциплин. Сколькими способами можно составить расписание занятий на понедельник, если в этот день недели должно быть 5 различных урока?</a:t>
            </a:r>
          </a:p>
          <a:p>
            <a:endParaRPr lang="ru-RU" dirty="0" smtClean="0"/>
          </a:p>
          <a:p>
            <a:endParaRPr lang="ru-RU" b="1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8874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/>
              <a:t>Работа в группе</a:t>
            </a:r>
            <a:endParaRPr lang="en-US" b="1" i="1" dirty="0" smtClean="0"/>
          </a:p>
          <a:p>
            <a:pPr>
              <a:buNone/>
            </a:pPr>
            <a:r>
              <a:rPr lang="ru-RU" i="1" dirty="0" smtClean="0"/>
              <a:t>Задача 1</a:t>
            </a:r>
            <a:endParaRPr lang="ru-RU" dirty="0" smtClean="0"/>
          </a:p>
          <a:p>
            <a:r>
              <a:rPr lang="ru-RU" dirty="0" smtClean="0"/>
              <a:t>В чемпионате России по футболу участвуют 16 команд. Сколькими способами можно предсказать тройку призеров?</a:t>
            </a:r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r>
              <a:rPr lang="ru-RU" i="1" dirty="0" smtClean="0"/>
              <a:t>Задача 2</a:t>
            </a:r>
            <a:endParaRPr lang="ru-RU" dirty="0" smtClean="0"/>
          </a:p>
          <a:p>
            <a:r>
              <a:rPr lang="ru-RU" dirty="0" smtClean="0"/>
              <a:t>У девочки Ксюши есть 5 поклонников. Она хочет сходить вечером на два фильма, причем не с одним и тем же поклонником. Сколькими способами можно сделать выбор?</a:t>
            </a:r>
          </a:p>
          <a:p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8874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/>
              <a:t>Самостоятельная  работа</a:t>
            </a:r>
          </a:p>
          <a:p>
            <a:pPr algn="ctr">
              <a:buNone/>
            </a:pPr>
            <a:endParaRPr lang="en-US" i="1" dirty="0" smtClean="0"/>
          </a:p>
          <a:p>
            <a:r>
              <a:rPr lang="ru-RU" dirty="0" smtClean="0"/>
              <a:t>1.Сколькими способами можно составить расписание на день из шести различных уроков, если изучается 11 предметов?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2.Нужно выбрать старосту и физорга класса из 12 обучающихся. Сколькими способами это можно сделать?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357188" y="785813"/>
            <a:ext cx="8329612" cy="5788025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Итоги урока.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– Назовите формулу подсчета числа перестановок из </a:t>
            </a:r>
            <a:r>
              <a:rPr lang="ru-RU" i="1" dirty="0" err="1" smtClean="0"/>
              <a:t>п</a:t>
            </a:r>
            <a:r>
              <a:rPr lang="ru-RU" dirty="0" smtClean="0"/>
              <a:t> элементов.</a:t>
            </a:r>
          </a:p>
          <a:p>
            <a:endParaRPr lang="ru-RU" dirty="0" smtClean="0"/>
          </a:p>
          <a:p>
            <a:r>
              <a:rPr lang="ru-RU" dirty="0" smtClean="0"/>
              <a:t>– Что называется сочетанием из </a:t>
            </a:r>
            <a:r>
              <a:rPr lang="ru-RU" i="1" dirty="0" err="1" smtClean="0"/>
              <a:t>п</a:t>
            </a:r>
            <a:r>
              <a:rPr lang="ru-RU" dirty="0" smtClean="0"/>
              <a:t> элементов по </a:t>
            </a:r>
            <a:r>
              <a:rPr lang="ru-RU" i="1" dirty="0" err="1" smtClean="0"/>
              <a:t>k</a:t>
            </a:r>
            <a:r>
              <a:rPr lang="ru-RU" dirty="0" smtClean="0"/>
              <a:t>? Назовите формулу вычисления. </a:t>
            </a:r>
          </a:p>
          <a:p>
            <a:endParaRPr lang="ru-RU" dirty="0" smtClean="0"/>
          </a:p>
          <a:p>
            <a:r>
              <a:rPr lang="ru-RU" dirty="0" smtClean="0"/>
              <a:t>– Что называется размещением из </a:t>
            </a:r>
            <a:r>
              <a:rPr lang="ru-RU" i="1" dirty="0" err="1" smtClean="0"/>
              <a:t>п</a:t>
            </a:r>
            <a:r>
              <a:rPr lang="ru-RU" dirty="0" smtClean="0"/>
              <a:t> элементов по </a:t>
            </a:r>
            <a:r>
              <a:rPr lang="ru-RU" i="1" dirty="0" err="1" smtClean="0"/>
              <a:t>k</a:t>
            </a:r>
            <a:r>
              <a:rPr lang="ru-RU" dirty="0" smtClean="0"/>
              <a:t>? Назовите формулу вычисления 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6581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/>
              <a:t>Домашнее задание</a:t>
            </a:r>
          </a:p>
          <a:p>
            <a:pPr>
              <a:buNone/>
            </a:pPr>
            <a:r>
              <a:rPr lang="ru-RU" dirty="0" smtClean="0"/>
              <a:t>   </a:t>
            </a:r>
          </a:p>
          <a:p>
            <a:pPr>
              <a:buNone/>
            </a:pPr>
            <a:r>
              <a:rPr lang="ru-RU" dirty="0" smtClean="0"/>
              <a:t>п.52,  № 52.3  (в; г), № 52.8  (в; г), </a:t>
            </a:r>
            <a:br>
              <a:rPr lang="ru-RU" dirty="0" smtClean="0"/>
            </a:br>
            <a:r>
              <a:rPr lang="ru-RU" dirty="0" smtClean="0"/>
              <a:t>№ 52.10 (в; г), № 52.11 (в; г)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Дополнительно </a:t>
            </a:r>
            <a:r>
              <a:rPr lang="ru-RU" dirty="0" smtClean="0"/>
              <a:t> </a:t>
            </a:r>
            <a:r>
              <a:rPr lang="ru-RU" dirty="0" smtClean="0"/>
              <a:t>подготовить сообщения:</a:t>
            </a:r>
          </a:p>
          <a:p>
            <a:pPr lvl="0">
              <a:buNone/>
            </a:pPr>
            <a:r>
              <a:rPr lang="ru-RU" dirty="0" smtClean="0"/>
              <a:t> 1.Что же такое «ноль факториал»?</a:t>
            </a:r>
          </a:p>
          <a:p>
            <a:pPr lvl="0">
              <a:buNone/>
            </a:pPr>
            <a:r>
              <a:rPr lang="ru-RU" dirty="0" smtClean="0"/>
              <a:t> 2.Треугольник Паскаля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 3.Области </a:t>
            </a:r>
            <a:r>
              <a:rPr lang="ru-RU" dirty="0" smtClean="0"/>
              <a:t>применения комбинаторики.</a:t>
            </a:r>
          </a:p>
          <a:p>
            <a:pPr lvl="0"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sz="4400" dirty="0" smtClean="0"/>
          </a:p>
          <a:p>
            <a:endParaRPr lang="ru-RU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61</TotalTime>
  <Words>378</Words>
  <Application>Microsoft Office PowerPoint</Application>
  <PresentationFormat>Экран (4:3)</PresentationFormat>
  <Paragraphs>68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Городская</vt:lpstr>
      <vt:lpstr>Тема.     Сочетания.    Размещения.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Вячеслав</dc:creator>
  <cp:lastModifiedBy>Uzer</cp:lastModifiedBy>
  <cp:revision>10</cp:revision>
  <dcterms:created xsi:type="dcterms:W3CDTF">2016-09-15T12:10:59Z</dcterms:created>
  <dcterms:modified xsi:type="dcterms:W3CDTF">2016-11-13T14:45:41Z</dcterms:modified>
</cp:coreProperties>
</file>